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7" r:id="rId2"/>
    <p:sldId id="349" r:id="rId3"/>
    <p:sldId id="355" r:id="rId4"/>
    <p:sldId id="333" r:id="rId5"/>
    <p:sldId id="356" r:id="rId6"/>
    <p:sldId id="357" r:id="rId7"/>
    <p:sldId id="358" r:id="rId8"/>
    <p:sldId id="347" r:id="rId9"/>
    <p:sldId id="335" r:id="rId10"/>
  </p:sldIdLst>
  <p:sldSz cx="9906000" cy="6858000" type="A4"/>
  <p:notesSz cx="9939338" cy="6807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808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  <p15:guide id="9" pos="6240" userDrawn="1">
          <p15:clr>
            <a:srgbClr val="A4A3A4"/>
          </p15:clr>
        </p15:guide>
        <p15:guide id="10" pos="384" userDrawn="1">
          <p15:clr>
            <a:srgbClr val="A4A3A4"/>
          </p15:clr>
        </p15:guide>
        <p15:guide id="17" pos="3120" userDrawn="1">
          <p15:clr>
            <a:srgbClr val="A4A3A4"/>
          </p15:clr>
        </p15:guide>
        <p15:guide id="18" orient="horz" pos="672" userDrawn="1">
          <p15:clr>
            <a:srgbClr val="A4A3A4"/>
          </p15:clr>
        </p15:guide>
        <p15:guide id="19" orient="horz" pos="1008" userDrawn="1">
          <p15:clr>
            <a:srgbClr val="A4A3A4"/>
          </p15:clr>
        </p15:guide>
        <p15:guide id="20" pos="5568" userDrawn="1">
          <p15:clr>
            <a:srgbClr val="A4A3A4"/>
          </p15:clr>
        </p15:guide>
        <p15:guide id="21" pos="5040" userDrawn="1">
          <p15:clr>
            <a:srgbClr val="A4A3A4"/>
          </p15:clr>
        </p15:guide>
        <p15:guide id="22" pos="5184" userDrawn="1">
          <p15:clr>
            <a:srgbClr val="A4A3A4"/>
          </p15:clr>
        </p15:guide>
        <p15:guide id="23" orient="horz" pos="2400" userDrawn="1">
          <p15:clr>
            <a:srgbClr val="A4A3A4"/>
          </p15:clr>
        </p15:guide>
        <p15:guide id="24" pos="672" userDrawn="1">
          <p15:clr>
            <a:srgbClr val="A4A3A4"/>
          </p15:clr>
        </p15:guide>
        <p15:guide id="25" pos="3456" userDrawn="1">
          <p15:clr>
            <a:srgbClr val="A4A3A4"/>
          </p15:clr>
        </p15:guide>
        <p15:guide id="27" orient="horz" pos="2160" userDrawn="1">
          <p15:clr>
            <a:srgbClr val="A4A3A4"/>
          </p15:clr>
        </p15:guide>
        <p15:guide id="29" orient="horz" pos="2736" userDrawn="1">
          <p15:clr>
            <a:srgbClr val="A4A3A4"/>
          </p15:clr>
        </p15:guide>
        <p15:guide id="30" pos="3024" userDrawn="1">
          <p15:clr>
            <a:srgbClr val="A4A3A4"/>
          </p15:clr>
        </p15:guide>
        <p15:guide id="31" pos="3216" userDrawn="1">
          <p15:clr>
            <a:srgbClr val="A4A3A4"/>
          </p15:clr>
        </p15:guide>
        <p15:guide id="32" orient="horz" pos="3888" userDrawn="1">
          <p15:clr>
            <a:srgbClr val="A4A3A4"/>
          </p15:clr>
        </p15:guide>
        <p15:guide id="33" pos="3792" userDrawn="1">
          <p15:clr>
            <a:srgbClr val="A4A3A4"/>
          </p15:clr>
        </p15:guide>
        <p15:guide id="34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7DEE8"/>
    <a:srgbClr val="EEADB4"/>
    <a:srgbClr val="E6E0EC"/>
    <a:srgbClr val="FCD5B5"/>
    <a:srgbClr val="C00C3E"/>
    <a:srgbClr val="FF00FF"/>
    <a:srgbClr val="008000"/>
    <a:srgbClr val="A6A6A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0465" autoAdjust="0"/>
  </p:normalViewPr>
  <p:slideViewPr>
    <p:cSldViewPr>
      <p:cViewPr varScale="1">
        <p:scale>
          <a:sx n="88" d="100"/>
          <a:sy n="88" d="100"/>
        </p:scale>
        <p:origin x="1624" y="284"/>
      </p:cViewPr>
      <p:guideLst>
        <p:guide pos="5808"/>
        <p:guide orient="horz" pos="4128"/>
        <p:guide pos="6240"/>
        <p:guide pos="384"/>
        <p:guide pos="3120"/>
        <p:guide orient="horz" pos="672"/>
        <p:guide orient="horz" pos="1008"/>
        <p:guide pos="5568"/>
        <p:guide pos="5040"/>
        <p:guide pos="5184"/>
        <p:guide orient="horz" pos="2400"/>
        <p:guide pos="672"/>
        <p:guide pos="3456"/>
        <p:guide orient="horz" pos="2160"/>
        <p:guide orient="horz" pos="2736"/>
        <p:guide pos="3024"/>
        <p:guide pos="3216"/>
        <p:guide orient="horz" pos="3888"/>
        <p:guide pos="3792"/>
        <p:guide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0701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r">
              <a:defRPr sz="1200"/>
            </a:lvl1pPr>
          </a:lstStyle>
          <a:p>
            <a:fld id="{FD2FB582-D24C-4BB6-8C48-DDEC20FE8877}" type="datetimeFigureOut">
              <a:rPr lang="ko-KR" altLang="en-US" smtClean="0"/>
              <a:pPr/>
              <a:t>2025-08-28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0701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r">
              <a:defRPr sz="1200"/>
            </a:lvl1pPr>
          </a:lstStyle>
          <a:p>
            <a:fld id="{8ADC53E5-E9AC-455F-A9D3-4B963A48E4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60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701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r">
              <a:defRPr sz="1200"/>
            </a:lvl1pPr>
          </a:lstStyle>
          <a:p>
            <a:fld id="{3951DDD4-07CF-4636-BAD4-41203C0E06C3}" type="datetimeFigureOut">
              <a:rPr lang="ko-KR" altLang="en-US" smtClean="0"/>
              <a:pPr/>
              <a:t>2025-08-28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13113" y="852488"/>
            <a:ext cx="3313112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10" tIns="45855" rIns="91710" bIns="4585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6" y="3275969"/>
            <a:ext cx="7951470" cy="2680335"/>
          </a:xfrm>
          <a:prstGeom prst="rect">
            <a:avLst/>
          </a:prstGeom>
        </p:spPr>
        <p:txBody>
          <a:bodyPr vert="horz" lIns="91710" tIns="45855" rIns="91710" bIns="4585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701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r">
              <a:defRPr sz="1200"/>
            </a:lvl1pPr>
          </a:lstStyle>
          <a:p>
            <a:fld id="{A55BC75D-E38D-4140-B49C-8FE6D31FE2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09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16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0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4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15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37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30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0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1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89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83068" y="6438900"/>
            <a:ext cx="1891283" cy="353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906000" cy="684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83068" y="6438900"/>
            <a:ext cx="1891283" cy="353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7256" y="1967103"/>
            <a:ext cx="5951487" cy="11532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399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1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821809" y="6480962"/>
            <a:ext cx="250390" cy="1959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c.ac.kr/linc/web/main/mainPage.d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401" y="1752600"/>
            <a:ext cx="5562599" cy="1153251"/>
          </a:xfrm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</a:t>
            </a:r>
            <a:r>
              <a:rPr lang="ko-KR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</a:t>
            </a:r>
            <a:b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</a:br>
            <a:r>
              <a:rPr lang="ko-KR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 과정 설명회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1185" y="3810000"/>
            <a:ext cx="3155031" cy="577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2025. 1. 7 (</a:t>
            </a:r>
            <a:r>
              <a:rPr lang="ko-KR" altLang="en-US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 ~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3904" y="4495800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김용택 교수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5600" y="565955"/>
            <a:ext cx="4355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융복합과정이란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?</a:t>
            </a:r>
            <a:endParaRPr lang="ko-KR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99" y="3022855"/>
            <a:ext cx="922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실전 취업에 활용할 수 있는 일반화학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분야와 관련된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기초화학지식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실무형 생산관리</a:t>
            </a:r>
            <a:r>
              <a:rPr lang="en-US" altLang="ko-KR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산업안전일반에 대한 지식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습득하게 됨 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436" y="3782599"/>
            <a:ext cx="892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과정은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여수공장의 지원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받아 운영하며 화공입문과정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선배와의 대화 등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현장 실무 책임자의 초청 강연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여수공장 현장 방문 등</a:t>
            </a:r>
            <a:r>
              <a:rPr lang="ko-KR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</a:t>
            </a:r>
            <a:r>
              <a:rPr lang="ko-KR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통해 현장직 직무를 이해할 기회를 갖게 됨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950" y="44958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맞춤형 화공트랙 융복합 과정은 생산 현장의 니즈를 반영한 과정 운영과 교과목 개발을 상시 업데이트하고 있으며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2025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년도에는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(9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이수하게 됨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436" y="2263111"/>
            <a:ext cx="909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기계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IT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분야의 전공을 바탕으로 정유 및 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산업분야의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화학관련회사 및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반도체 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밧데리 소재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바이오 등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산업분야의 취업을 희망하는 학생을 선발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하여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99" y="1530602"/>
            <a:ext cx="9067800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정유 및 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 취업을 목표로 산업체 맞춤형 인력 양성을 위해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화학과의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collaboration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화공트랙 융복합과정을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2017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년부터 운영하고 있음 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398" y="5255544"/>
            <a:ext cx="9049351" cy="615553"/>
          </a:xfrm>
          <a:prstGeom prst="rect">
            <a:avLst/>
          </a:prstGeom>
          <a:noFill/>
          <a:ln cmpd="tri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특히 화공트랙은 비교과과정으로 자격증 반 운영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지원서 작성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인적성 검사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모의면접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운영을 통해 </a:t>
            </a:r>
            <a:r>
              <a:rPr lang="ko-KR" altLang="en-US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학생중심</a:t>
            </a:r>
            <a:r>
              <a:rPr lang="en-US" altLang="ko-KR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취업중심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트랙반 을 운영 예정임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0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3" y="30629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전문지식 함양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6429" y="789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정규 교과목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7645"/>
              </p:ext>
            </p:extLst>
          </p:nvPr>
        </p:nvGraphicFramePr>
        <p:xfrm>
          <a:off x="359478" y="1675236"/>
          <a:ext cx="9144000" cy="5054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교과목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학점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강의목표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강의계획서 내용기준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담당교수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석유화학개론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72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정유〮석유화학 산업에 대한 이해 및 생산현장전문기술자 자질 함양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지식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인성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  <a:p>
                      <a:pPr marL="0" marR="0" lvl="0" indent="72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화학공장 스마트팩토리의 현장 응용사례 등 최근 산업 트랜드 업데이트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24892" marR="24892" marT="24892" marB="24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신임교수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일반화학개론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일반 화학 지식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관련 생산 현장에서 필요한 위험물 관련 지식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김둘선교수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경상대 화공과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산업안전일반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latin typeface="LG Smart UI SemiBold" panose="020B0700000101010101" pitchFamily="50" charset="-127"/>
                        <a:ea typeface="LG Smart UI SemiBold" panose="020B0700000101010101" pitchFamily="50" charset="-127"/>
                        <a:cs typeface="+mn-cs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유해 위험요인 제거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재해 및 직업병을 예방하는 방안과 실질적 사례 연구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안전하고 건강한 친환경 사업장을 실현할 수 있는 현장기술인 자질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김용택교수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생산관리실무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현장전문기술자에게 필요한 현장생산관리 기법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식스시그마 등 문제해결 역량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박상태교수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493113"/>
                  </a:ext>
                </a:extLst>
              </a:tr>
              <a:tr h="61373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공업화학기초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화학반응을 수반한 공업화학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(industrial chemistry)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에 대한 지식을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나노기술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연료전지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반도체화학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바이오 등의 첨단 정밀화학 분야 공업의 이해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신임교수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화공양론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공정계에 대한 물질 및 에너지 수지에 대한 이해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압력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온도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유량 등 공정변수들과의 상관 관계를 수리적 문제 해결 능력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김둘선 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경상대 화공과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산업보건환경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산업현장에서 개인의 보건관리에 대한 이해 및 발생가능한 환경문제에 대해 이해도 제고를 통해 친환경 사업장을 실현할 수 있는 현장기술인 자질 함양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김용택 교수</a:t>
                      </a:r>
                      <a:b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</a:b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6857508" y="1434518"/>
            <a:ext cx="152400" cy="167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4480" y="1370537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화학전공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766657" y="1434518"/>
            <a:ext cx="152400" cy="167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17064" y="134183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산업안전</a:t>
            </a:r>
            <a:r>
              <a:rPr lang="en-US" altLang="ko-KR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</a:p>
          <a:p>
            <a:r>
              <a:rPr lang="ko-KR" altLang="en-US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생산관리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9968" y="1434518"/>
            <a:ext cx="152400" cy="167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22368" y="1379839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화학기초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409" y="6226981"/>
            <a:ext cx="8470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강의는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전자 임원 출신 교수 및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현장실무책임자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경상대 화공과 교수로 구성된 교수진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참여 </a:t>
            </a:r>
            <a:endParaRPr lang="en-US" altLang="ko-KR" sz="12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0503" y="1379839"/>
            <a:ext cx="6531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산업체의 니즈를 반영하여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(12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2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(9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총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7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(21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이수</a:t>
            </a:r>
          </a:p>
        </p:txBody>
      </p:sp>
    </p:spTree>
    <p:extLst>
      <p:ext uri="{BB962C8B-B14F-4D97-AF65-F5344CB8AC3E}">
        <p14:creationId xmlns:p14="http://schemas.microsoft.com/office/powerpoint/2010/main" val="338732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67736"/>
              </p:ext>
            </p:extLst>
          </p:nvPr>
        </p:nvGraphicFramePr>
        <p:xfrm>
          <a:off x="695823" y="1676398"/>
          <a:ext cx="3793744" cy="393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80577">
                  <a:extLst>
                    <a:ext uri="{9D8B030D-6E8A-4147-A177-3AD203B41FA5}">
                      <a16:colId xmlns:a16="http://schemas.microsoft.com/office/drawing/2014/main" val="3130821247"/>
                    </a:ext>
                  </a:extLst>
                </a:gridCol>
                <a:gridCol w="2813167">
                  <a:extLst>
                    <a:ext uri="{9D8B030D-6E8A-4147-A177-3AD203B41FA5}">
                      <a16:colId xmlns:a16="http://schemas.microsoft.com/office/drawing/2014/main" val="2293068169"/>
                    </a:ext>
                  </a:extLst>
                </a:gridCol>
              </a:tblGrid>
              <a:tr h="441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Chapter.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59764"/>
                  </a:ext>
                </a:extLst>
              </a:tr>
              <a:tr h="116579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사업장 견학</a:t>
                      </a:r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88104"/>
                  </a:ext>
                </a:extLst>
              </a:tr>
              <a:tr h="1165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현업실무자특강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93430"/>
                  </a:ext>
                </a:extLst>
              </a:tr>
              <a:tr h="1165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선배와의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대화 특강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52052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0264" y="1120228"/>
            <a:ext cx="356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준비 활동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35855" y="1120228"/>
            <a:ext cx="352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역량 강화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97217"/>
              </p:ext>
            </p:extLst>
          </p:nvPr>
        </p:nvGraphicFramePr>
        <p:xfrm>
          <a:off x="5529712" y="1657943"/>
          <a:ext cx="4147687" cy="39574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488">
                  <a:extLst>
                    <a:ext uri="{9D8B030D-6E8A-4147-A177-3AD203B41FA5}">
                      <a16:colId xmlns:a16="http://schemas.microsoft.com/office/drawing/2014/main" val="3130821247"/>
                    </a:ext>
                  </a:extLst>
                </a:gridCol>
                <a:gridCol w="3124199">
                  <a:extLst>
                    <a:ext uri="{9D8B030D-6E8A-4147-A177-3AD203B41FA5}">
                      <a16:colId xmlns:a16="http://schemas.microsoft.com/office/drawing/2014/main" val="2293068169"/>
                    </a:ext>
                  </a:extLst>
                </a:gridCol>
              </a:tblGrid>
              <a:tr h="426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Chapter.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59764"/>
                  </a:ext>
                </a:extLst>
              </a:tr>
              <a:tr h="574488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화학기초입문과정</a:t>
                      </a:r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(with.</a:t>
                      </a:r>
                      <a:r>
                        <a:rPr lang="ko-KR" altLang="en-US" sz="14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울산과학대</a:t>
                      </a:r>
                      <a:r>
                        <a:rPr lang="en-US" altLang="ko-KR" sz="14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en-US" altLang="ko-KR" sz="14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647216"/>
                  </a:ext>
                </a:extLst>
              </a:tr>
              <a:tr h="4266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자격증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이수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26319"/>
                  </a:ext>
                </a:extLst>
              </a:tr>
              <a:tr h="4780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입사지원서 작성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095520"/>
                  </a:ext>
                </a:extLst>
              </a:tr>
              <a:tr h="4266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인적성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80360"/>
                  </a:ext>
                </a:extLst>
              </a:tr>
              <a:tr h="558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면접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72900"/>
                  </a:ext>
                </a:extLst>
              </a:tr>
              <a:tr h="10666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동아리 활동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산업 뉴스 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study</a:t>
                      </a:r>
                    </a:p>
                    <a:p>
                      <a:pPr algn="ctr" latinLnBrk="1"/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모의면접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인적성 등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52532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97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-17891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I</a:t>
            </a:r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1828" y="1600200"/>
            <a:ext cx="1716598" cy="303752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현장 견학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(LG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102" y="4225723"/>
            <a:ext cx="2743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직업훈련원 방문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(show-room,TMS)</a:t>
            </a:r>
            <a:endParaRPr lang="ko-KR" altLang="en-US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정유 및 석유화학 생산현장의 특성과 장치설비의 이해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033" y="80994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비정규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2" y="2034450"/>
            <a:ext cx="3137950" cy="21860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4" name="직사각형 23"/>
          <p:cNvSpPr/>
          <p:nvPr/>
        </p:nvSpPr>
        <p:spPr>
          <a:xfrm>
            <a:off x="4270904" y="1600200"/>
            <a:ext cx="1543063" cy="285956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현업실무자특강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14886" y="2003052"/>
            <a:ext cx="2810602" cy="221747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6" name="TextBox 25"/>
          <p:cNvSpPr txBox="1"/>
          <p:nvPr/>
        </p:nvSpPr>
        <p:spPr>
          <a:xfrm>
            <a:off x="3568108" y="4220531"/>
            <a:ext cx="2680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 현업 종사자의 실제 경험 취득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대기환경 보전법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안전작업허가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배관개방 작업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PMS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이해 등 </a:t>
            </a:r>
          </a:p>
          <a:p>
            <a:pPr>
              <a:spcBef>
                <a:spcPts val="600"/>
              </a:spcBef>
            </a:pP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91400" y="1600200"/>
            <a:ext cx="1450672" cy="30509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선배와의 대화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803" y="2018750"/>
            <a:ext cx="2957866" cy="21860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1" name="TextBox 40"/>
          <p:cNvSpPr txBox="1"/>
          <p:nvPr/>
        </p:nvSpPr>
        <p:spPr>
          <a:xfrm>
            <a:off x="6495663" y="4220531"/>
            <a:ext cx="35469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작년도 화공트랙 선배와의 대화 특강 및 상담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경동도시가스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SK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에너지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등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취업준비과정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면접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TIP)</a:t>
            </a:r>
          </a:p>
        </p:txBody>
      </p:sp>
    </p:spTree>
    <p:extLst>
      <p:ext uri="{BB962C8B-B14F-4D97-AF65-F5344CB8AC3E}">
        <p14:creationId xmlns:p14="http://schemas.microsoft.com/office/powerpoint/2010/main" val="29028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-17891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41702" y="1648146"/>
            <a:ext cx="1716598" cy="27554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 취업동아리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0400" y="4145150"/>
            <a:ext cx="29772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화학관련 산업 뉴스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case study</a:t>
            </a: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인적성 동아리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면접 동아리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02778" y="809948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비정규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17686" y="1628410"/>
            <a:ext cx="1544099" cy="27554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모의면접 과정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1102" y="4149161"/>
            <a:ext cx="3249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HR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분야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30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 근무경력 화공트랙 교수의 모의면접 진행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입사지원서 작성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인적성 검사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면접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지원기업분석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90347" y="1638277"/>
            <a:ext cx="1752600" cy="255806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자격증 반 운영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11" y="1983108"/>
            <a:ext cx="2925160" cy="21582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2003595"/>
            <a:ext cx="2819400" cy="214556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TextBox 29"/>
          <p:cNvSpPr txBox="1"/>
          <p:nvPr/>
        </p:nvSpPr>
        <p:spPr>
          <a:xfrm>
            <a:off x="3742022" y="4149161"/>
            <a:ext cx="2812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회사 지원 시 필요한 자격증 반 운영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기능사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산업기사 등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</p:txBody>
      </p:sp>
      <p:pic>
        <p:nvPicPr>
          <p:cNvPr id="2" name="KakaoTalk_20241209_1702359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8135" y="2001000"/>
            <a:ext cx="2743200" cy="21403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35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9465"/>
              </p:ext>
            </p:extLst>
          </p:nvPr>
        </p:nvGraphicFramePr>
        <p:xfrm>
          <a:off x="271110" y="1371600"/>
          <a:ext cx="9330088" cy="4876800"/>
        </p:xfrm>
        <a:graphic>
          <a:graphicData uri="http://schemas.openxmlformats.org/drawingml/2006/table">
            <a:tbl>
              <a:tblPr/>
              <a:tblGrid>
                <a:gridCol w="2319690">
                  <a:extLst>
                    <a:ext uri="{9D8B030D-6E8A-4147-A177-3AD203B41FA5}">
                      <a16:colId xmlns:a16="http://schemas.microsoft.com/office/drawing/2014/main" val="203815494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9795958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206787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9724137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9799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19954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9112594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9882134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5689166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157719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078986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32621041"/>
                    </a:ext>
                  </a:extLst>
                </a:gridCol>
                <a:gridCol w="609598">
                  <a:extLst>
                    <a:ext uri="{9D8B030D-6E8A-4147-A177-3AD203B41FA5}">
                      <a16:colId xmlns:a16="http://schemas.microsoft.com/office/drawing/2014/main" val="3095336306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화공트랙 과정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8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9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11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41783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모집 및 선발</a:t>
                      </a:r>
                      <a:endParaRPr lang="en-US" altLang="ko-KR" sz="105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전자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(15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명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기계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(15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명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모집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0086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화학기초입문과정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관련 지식 함양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(with.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울산과학대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12586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인성검사 실시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취업 역량강화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3029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자격증 반 운영</a:t>
                      </a:r>
                      <a:r>
                        <a:rPr lang="en-US" altLang="ko-KR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기능사</a:t>
                      </a:r>
                      <a:r>
                        <a:rPr lang="en-US" altLang="ko-KR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산업기사</a:t>
                      </a:r>
                      <a:r>
                        <a:rPr lang="en-US" altLang="ko-KR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취업역량강화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3873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화공동아리 운영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(3~5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 트렌드 분석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및 뉴스스크랩활동</a:t>
                      </a:r>
                      <a:endParaRPr lang="en-US" altLang="ko-KR" sz="9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(6~12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면접 동아리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9407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사업장 견학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실제 현장 경험 취득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5335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현업실무자 특강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 종사자의 실제 경험 취득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5603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선배와의 대화 특강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작년도 선배 특강 및 상담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8913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입사지원서 작성 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2,3,4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 경험을 토대로 희망 회사 자소서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4437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모의면접 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지원 회사 별 모의면접진행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4058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33800" y="998697"/>
            <a:ext cx="22098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9808" y="992796"/>
            <a:ext cx="254347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998697"/>
            <a:ext cx="1143000" cy="369332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방학중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0" y="992796"/>
            <a:ext cx="11430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개강전</a:t>
            </a:r>
          </a:p>
        </p:txBody>
      </p:sp>
      <p:sp>
        <p:nvSpPr>
          <p:cNvPr id="11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80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4800" y="838200"/>
            <a:ext cx="9448800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산업계의 수요를 반영하여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 화공트랙 융복합과정은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반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30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내외로 운영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2" name="object 3"/>
          <p:cNvSpPr/>
          <p:nvPr/>
        </p:nvSpPr>
        <p:spPr>
          <a:xfrm>
            <a:off x="0" y="0"/>
            <a:ext cx="9906000" cy="687324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II. 2025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 화공트랙 융복합 과정 참여학생 선발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1463727"/>
            <a:ext cx="45768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■ 모집 대상 및 인원</a:t>
            </a:r>
            <a:endParaRPr lang="en-US" altLang="ko-KR" sz="14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- 2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3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(3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학생을 대상으로 총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30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_ IT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공학부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15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_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기계공학부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15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38796-9C8A-4A5A-B581-13BDDB7532A1}"/>
              </a:ext>
            </a:extLst>
          </p:cNvPr>
          <p:cNvSpPr txBox="1"/>
          <p:nvPr/>
        </p:nvSpPr>
        <p:spPr>
          <a:xfrm>
            <a:off x="1295400" y="3233681"/>
            <a:ext cx="7543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■ 모집 일정</a:t>
            </a:r>
            <a:r>
              <a:rPr lang="en-US" altLang="ko-KR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융복합 설명회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1/7(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참가신청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1/8(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)~1/16(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목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접수방법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온라인 접수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(*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접속링크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hlinkClick r:id="rId3"/>
              </a:rPr>
              <a:t>연암공과대학교 트랙반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제출서류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참가신청서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고교생활기록부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자격증 사본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해당자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어학성적증명서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해당자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면접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필요시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: 1/21(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)~1/22(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결과발표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1/23(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목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(*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개별 안내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관련문의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055-751-2110/ jihee@yc.ac.kr 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산학융복합교육센터 김지희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50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0" y="0"/>
            <a:ext cx="9906000" cy="687324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  III. Q &amp; A</a:t>
            </a:r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2514600"/>
            <a:ext cx="2677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Q &amp; A</a:t>
            </a:r>
            <a:endParaRPr lang="ko-KR" altLang="en-US" sz="7200" b="1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97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29772</TotalTime>
  <Words>1064</Words>
  <Application>Microsoft Office PowerPoint</Application>
  <PresentationFormat>A4 용지(210x297mm)</PresentationFormat>
  <Paragraphs>201</Paragraphs>
  <Slides>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 Unicode MS</vt:lpstr>
      <vt:lpstr>LG Smart UI SemiBold</vt:lpstr>
      <vt:lpstr>LG스마트체2.0 SemiBold</vt:lpstr>
      <vt:lpstr>맑은 고딕</vt:lpstr>
      <vt:lpstr>Arial</vt:lpstr>
      <vt:lpstr>Calibri</vt:lpstr>
      <vt:lpstr>Wingdings</vt:lpstr>
      <vt:lpstr>Office Theme</vt:lpstr>
      <vt:lpstr>2025학년도 화공트랙 융복합 과정 설명회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NCS3</dc:creator>
  <cp:lastModifiedBy>SK J</cp:lastModifiedBy>
  <cp:revision>694</cp:revision>
  <cp:lastPrinted>2024-12-09T01:03:57Z</cp:lastPrinted>
  <dcterms:created xsi:type="dcterms:W3CDTF">2017-03-03T09:52:00Z</dcterms:created>
  <dcterms:modified xsi:type="dcterms:W3CDTF">2025-08-28T07:00:30Z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2017-02-28T00:00:00Z</vt:filetime>
  </property>
  <property fmtid="{D5CDD505-2E9C-101B-9397-08002B2CF9AE}" pid="3" name="LastSaved">
    <vt:filetime>2017-03-03T00:00:00Z</vt:filetime>
  </property>
</Properties>
</file>